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180000">
            <a:off x="-914400" y="3474720"/>
            <a:ext cx="10972800" cy="2011680"/>
          </a:xfrm>
          <a:prstGeom prst="rect">
            <a:avLst/>
          </a:prstGeom>
          <a:solidFill>
            <a:srgbClr val="2E7D32">
              <a:alpha val="7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 rot="-180000">
            <a:off x="-914400" y="3840480"/>
            <a:ext cx="109728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365760"/>
            <a:ext cx="4114800" cy="457200"/>
          </a:xfrm>
          <a:prstGeom prst="rect">
            <a:avLst/>
          </a:prstGeom>
          <a:solidFill>
            <a:srgbClr val="2E7D32">
              <a:alpha val="8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36576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D5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DISBUNAK PROVINSI KALIMANTAN SELATAN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118872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200" kern="0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CHATBOT KIE NAKESWAN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457200" y="2011680"/>
            <a:ext cx="6400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D5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Chatbot Komunikasi, Informasi &amp; Edukasi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FFD5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Peternakan dan Kesehatan Hewan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457200" y="2971800"/>
            <a:ext cx="3657600" cy="4572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320040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drh. EDI SANTOSA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7200" y="356616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Kepala Bidang Peternakan dan Kesehatan Hewan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57200" y="384048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5D6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Dinas Perkebunan dan Peternakan Provinsi Kalimantan Selatan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217920" y="3200400"/>
            <a:ext cx="2560320" cy="822960"/>
          </a:xfrm>
          <a:prstGeom prst="rect">
            <a:avLst/>
          </a:prstGeom>
          <a:solidFill>
            <a:srgbClr val="F9A825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217920" y="3200400"/>
            <a:ext cx="2560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D28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USULAN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0D28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KENAIKAN PANGKAT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0D28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LUAR BIASA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7772400" y="45720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9A825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2026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10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DATA &amp; INTERAKSI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274320" y="1005840"/>
            <a:ext cx="2057400" cy="12344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1005840"/>
            <a:ext cx="20574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09728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24/7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274320" y="1755648"/>
            <a:ext cx="2057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Jam Operasional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2468880" y="1005840"/>
            <a:ext cx="2057400" cy="12344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2468880" y="1005840"/>
            <a:ext cx="20574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4" name="Text 12"/>
          <p:cNvSpPr/>
          <p:nvPr/>
        </p:nvSpPr>
        <p:spPr>
          <a:xfrm>
            <a:off x="2468880" y="109728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13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2468880" y="1755648"/>
            <a:ext cx="2057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Kabupaten/Kota Terlayani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663440" y="1005840"/>
            <a:ext cx="2057400" cy="12344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663440" y="1005840"/>
            <a:ext cx="20574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8" name="Text 16"/>
          <p:cNvSpPr/>
          <p:nvPr/>
        </p:nvSpPr>
        <p:spPr>
          <a:xfrm>
            <a:off x="4663440" y="109728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5+</a:t>
            </a:r>
            <a:endParaRPr lang="en-US" sz="3200" dirty="0"/>
          </a:p>
        </p:txBody>
      </p:sp>
      <p:sp>
        <p:nvSpPr>
          <p:cNvPr id="19" name="Text 17"/>
          <p:cNvSpPr/>
          <p:nvPr/>
        </p:nvSpPr>
        <p:spPr>
          <a:xfrm>
            <a:off x="4663440" y="1755648"/>
            <a:ext cx="2057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Kategori Layanan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6858000" y="1005840"/>
            <a:ext cx="2057400" cy="12344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858000" y="1005840"/>
            <a:ext cx="20574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2" name="Text 20"/>
          <p:cNvSpPr/>
          <p:nvPr/>
        </p:nvSpPr>
        <p:spPr>
          <a:xfrm>
            <a:off x="6858000" y="109728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1</a:t>
            </a:r>
            <a:endParaRPr lang="en-US" sz="3200" dirty="0"/>
          </a:p>
        </p:txBody>
      </p:sp>
      <p:sp>
        <p:nvSpPr>
          <p:cNvPr id="23" name="Text 21"/>
          <p:cNvSpPr/>
          <p:nvPr/>
        </p:nvSpPr>
        <p:spPr>
          <a:xfrm>
            <a:off x="6858000" y="1755648"/>
            <a:ext cx="2057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Nomor WhatsApp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274320" y="242316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Contoh Kategori Interaksi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274320" y="2743200"/>
            <a:ext cx="3200400" cy="36576"/>
          </a:xfrm>
          <a:prstGeom prst="rect">
            <a:avLst/>
          </a:prstGeom>
          <a:solidFill>
            <a:srgbClr val="F9A825"/>
          </a:solidFill>
          <a:ln/>
        </p:spPr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2834640"/>
          <a:ext cx="4114800" cy="1645920"/>
        </p:xfrm>
        <a:graphic>
          <a:graphicData uri="http://schemas.openxmlformats.org/drawingml/2006/table">
            <a:tbl>
              <a:tblPr/>
              <a:tblGrid>
                <a:gridCol w="1188720"/>
                <a:gridCol w="2926080"/>
              </a:tblGrid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Kategori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Contoh Pertanyaan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Medis Akut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Kucing prolapsus, gigitan buaya, abses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Medis Kompleks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Sapi hipersalivasi, PMK, LSD, Rabies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Reproduksi/IB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Jadwal IB, lokasi inseminator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Administratif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Prosedur NKV, RPH, lalu lintas ternak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Program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B5E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Bantuan ternak, program SISKA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>
                    <a:lnL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7" name="Image 0" descr="/home/ubuntu/workplace/chatbot/foto/04_foto_zoom_asia_pacific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3440" y="2423160"/>
            <a:ext cx="4114800" cy="219456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28" name="Shape 24"/>
          <p:cNvSpPr/>
          <p:nvPr/>
        </p:nvSpPr>
        <p:spPr>
          <a:xfrm>
            <a:off x="4663440" y="4572000"/>
            <a:ext cx="4114800" cy="182880"/>
          </a:xfrm>
          <a:prstGeom prst="rect">
            <a:avLst/>
          </a:prstGeom>
          <a:solidFill>
            <a:srgbClr val="2E7D32">
              <a:alpha val="30000"/>
            </a:srgbClr>
          </a:solidFill>
          <a:ln/>
        </p:spPr>
      </p:sp>
      <p:sp>
        <p:nvSpPr>
          <p:cNvPr id="29" name="Text 25"/>
          <p:cNvSpPr/>
          <p:nvPr/>
        </p:nvSpPr>
        <p:spPr>
          <a:xfrm>
            <a:off x="4663440" y="4572000"/>
            <a:ext cx="4114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</a:rPr>
              <a:t>Zoom Meeting dengan Asia Pacific — kolaborasi &amp; berbagi pengalaman</a:t>
            </a:r>
            <a:endParaRPr lang="en-US" sz="750" dirty="0"/>
          </a:p>
        </p:txBody>
      </p:sp>
      <p:sp>
        <p:nvSpPr>
          <p:cNvPr id="30" name="Shape 26"/>
          <p:cNvSpPr/>
          <p:nvPr/>
        </p:nvSpPr>
        <p:spPr>
          <a:xfrm>
            <a:off x="274320" y="4572000"/>
            <a:ext cx="4114800" cy="164592"/>
          </a:xfrm>
          <a:prstGeom prst="rect">
            <a:avLst/>
          </a:prstGeom>
          <a:solidFill>
            <a:srgbClr val="2E7D32">
              <a:alpha val="20000"/>
            </a:srgbClr>
          </a:solidFill>
          <a:ln/>
        </p:spPr>
      </p:sp>
      <p:sp>
        <p:nvSpPr>
          <p:cNvPr id="31" name="Text 27"/>
          <p:cNvSpPr/>
          <p:nvPr/>
        </p:nvSpPr>
        <p:spPr>
          <a:xfrm>
            <a:off x="274320" y="4572000"/>
            <a:ext cx="41148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1B5E20"/>
                </a:solidFill>
              </a:rPr>
              <a:t>Contoh percakapan: Cempe 2 hari keluar air dari mulut &amp; hidung → diarahkan ke Puskeswan terdekat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11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KERANGKA INOVASI: TUJUAN &amp; FUNGSI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74320" y="960120"/>
            <a:ext cx="8595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58B2F"/>
                </a:solidFill>
              </a:rPr>
              <a:t>Pemetaan Fitur AI terhadap Tugas &amp; Fungsi Bidang Peternakan &amp; Keswan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74320" y="1325880"/>
            <a:ext cx="8595360" cy="53035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325880"/>
            <a:ext cx="73152" cy="530352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11" name="Shape 9"/>
          <p:cNvSpPr/>
          <p:nvPr/>
        </p:nvSpPr>
        <p:spPr>
          <a:xfrm>
            <a:off x="347472" y="1325880"/>
            <a:ext cx="3291840" cy="530352"/>
          </a:xfrm>
          <a:prstGeom prst="rect">
            <a:avLst/>
          </a:prstGeom>
          <a:solidFill>
            <a:srgbClr val="2E7D32">
              <a:alpha val="15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411480" y="1325880"/>
            <a:ext cx="3200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B5E20"/>
                </a:solidFill>
              </a:rPr>
              <a:t>Pencegahan &amp; Pemberantasan Penyakit Hewan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3749040" y="1325880"/>
            <a:ext cx="4937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B5E20"/>
                </a:solidFill>
              </a:rPr>
              <a:t>&gt;&gt;  Diagnosa PMK, Rabies, LSD, BEF, Orf, Ivermectin safety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274320" y="1920240"/>
            <a:ext cx="8595360" cy="53035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74320" y="1920240"/>
            <a:ext cx="73152" cy="530352"/>
          </a:xfrm>
          <a:prstGeom prst="rect">
            <a:avLst/>
          </a:prstGeom>
          <a:solidFill>
            <a:srgbClr val="1565C0"/>
          </a:solidFill>
          <a:ln/>
        </p:spPr>
      </p:sp>
      <p:sp>
        <p:nvSpPr>
          <p:cNvPr id="16" name="Shape 14"/>
          <p:cNvSpPr/>
          <p:nvPr/>
        </p:nvSpPr>
        <p:spPr>
          <a:xfrm>
            <a:off x="347472" y="1920240"/>
            <a:ext cx="3291840" cy="530352"/>
          </a:xfrm>
          <a:prstGeom prst="rect">
            <a:avLst/>
          </a:prstGeom>
          <a:solidFill>
            <a:srgbClr val="1565C0">
              <a:alpha val="15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11480" y="1920240"/>
            <a:ext cx="3200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B5E20"/>
                </a:solidFill>
              </a:rPr>
              <a:t>Pelayanan Kesehatan Hewan &amp; IB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3749040" y="1920240"/>
            <a:ext cx="4937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B5E20"/>
                </a:solidFill>
              </a:rPr>
              <a:t>&gt;&gt;  Info petugas, jadwal IB, prosedur inseminasi buatan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274320" y="2514600"/>
            <a:ext cx="8595360" cy="53035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274320" y="2514600"/>
            <a:ext cx="73152" cy="530352"/>
          </a:xfrm>
          <a:prstGeom prst="rect">
            <a:avLst/>
          </a:prstGeom>
          <a:solidFill>
            <a:srgbClr val="E65100"/>
          </a:solidFill>
          <a:ln/>
        </p:spPr>
      </p:sp>
      <p:sp>
        <p:nvSpPr>
          <p:cNvPr id="21" name="Shape 19"/>
          <p:cNvSpPr/>
          <p:nvPr/>
        </p:nvSpPr>
        <p:spPr>
          <a:xfrm>
            <a:off x="347472" y="2514600"/>
            <a:ext cx="3291840" cy="530352"/>
          </a:xfrm>
          <a:prstGeom prst="rect">
            <a:avLst/>
          </a:prstGeom>
          <a:solidFill>
            <a:srgbClr val="E65100">
              <a:alpha val="15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411480" y="2514600"/>
            <a:ext cx="3200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B5E20"/>
                </a:solidFill>
              </a:rPr>
              <a:t>Kesehatan Masyarakat Veteriner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3749040" y="2514600"/>
            <a:ext cx="4937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B5E20"/>
                </a:solidFill>
              </a:rPr>
              <a:t>&gt;&gt;  Panduan keamanan pangan, obatveteriner, limbah usaha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274320" y="3108960"/>
            <a:ext cx="8595360" cy="53035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274320" y="3108960"/>
            <a:ext cx="73152" cy="530352"/>
          </a:xfrm>
          <a:prstGeom prst="rect">
            <a:avLst/>
          </a:prstGeom>
          <a:solidFill>
            <a:srgbClr val="6A1B9A"/>
          </a:solidFill>
          <a:ln/>
        </p:spPr>
      </p:sp>
      <p:sp>
        <p:nvSpPr>
          <p:cNvPr id="26" name="Shape 24"/>
          <p:cNvSpPr/>
          <p:nvPr/>
        </p:nvSpPr>
        <p:spPr>
          <a:xfrm>
            <a:off x="347472" y="3108960"/>
            <a:ext cx="3291840" cy="530352"/>
          </a:xfrm>
          <a:prstGeom prst="rect">
            <a:avLst/>
          </a:prstGeom>
          <a:solidFill>
            <a:srgbClr val="6A1B9A">
              <a:alpha val="15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411480" y="3108960"/>
            <a:ext cx="3200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B5E20"/>
                </a:solidFill>
              </a:rPr>
              <a:t>Perbibitan &amp; Produksi Ternak</a:t>
            </a:r>
            <a:endParaRPr lang="en-US" sz="950" dirty="0"/>
          </a:p>
        </p:txBody>
      </p:sp>
      <p:sp>
        <p:nvSpPr>
          <p:cNvPr id="28" name="Text 26"/>
          <p:cNvSpPr/>
          <p:nvPr/>
        </p:nvSpPr>
        <p:spPr>
          <a:xfrm>
            <a:off x="3749040" y="3108960"/>
            <a:ext cx="4937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B5E20"/>
                </a:solidFill>
              </a:rPr>
              <a:t>&gt;&gt;  Info SISKA, bantuan ternak, program breeding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274320" y="3703320"/>
            <a:ext cx="8595360" cy="53035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274320" y="3703320"/>
            <a:ext cx="73152" cy="530352"/>
          </a:xfrm>
          <a:prstGeom prst="rect">
            <a:avLst/>
          </a:prstGeom>
          <a:solidFill>
            <a:srgbClr val="00838F"/>
          </a:solidFill>
          <a:ln/>
        </p:spPr>
      </p:sp>
      <p:sp>
        <p:nvSpPr>
          <p:cNvPr id="31" name="Shape 29"/>
          <p:cNvSpPr/>
          <p:nvPr/>
        </p:nvSpPr>
        <p:spPr>
          <a:xfrm>
            <a:off x="347472" y="3703320"/>
            <a:ext cx="3291840" cy="530352"/>
          </a:xfrm>
          <a:prstGeom prst="rect">
            <a:avLst/>
          </a:prstGeom>
          <a:solidFill>
            <a:srgbClr val="00838F">
              <a:alpha val="15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411480" y="3703320"/>
            <a:ext cx="3200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B5E20"/>
                </a:solidFill>
              </a:rPr>
              <a:t>Pengawasan Lalu Lintas Ternak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3749040" y="3703320"/>
            <a:ext cx="4937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B5E20"/>
                </a:solidFill>
              </a:rPr>
              <a:t>&gt;&gt;  SOP pengeluaran/pemasukan, regulasi antar provinsi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274320" y="4297680"/>
            <a:ext cx="8595360" cy="53035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274320" y="4297680"/>
            <a:ext cx="73152" cy="530352"/>
          </a:xfrm>
          <a:prstGeom prst="rect">
            <a:avLst/>
          </a:prstGeom>
          <a:solidFill>
            <a:srgbClr val="4E342E"/>
          </a:solidFill>
          <a:ln/>
        </p:spPr>
      </p:sp>
      <p:sp>
        <p:nvSpPr>
          <p:cNvPr id="36" name="Shape 34"/>
          <p:cNvSpPr/>
          <p:nvPr/>
        </p:nvSpPr>
        <p:spPr>
          <a:xfrm>
            <a:off x="347472" y="4297680"/>
            <a:ext cx="3291840" cy="530352"/>
          </a:xfrm>
          <a:prstGeom prst="rect">
            <a:avLst/>
          </a:prstGeom>
          <a:solidFill>
            <a:srgbClr val="4E342E">
              <a:alpha val="15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411480" y="4297680"/>
            <a:ext cx="3200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B5E20"/>
                </a:solidFill>
              </a:rPr>
              <a:t>Sertifikasi &amp; NKV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3749040" y="4297680"/>
            <a:ext cx="4937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1B5E20"/>
                </a:solidFill>
              </a:rPr>
              <a:t>&gt;&gt;  Prosedur NKV, RPH, RPU, sertifikat halal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2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3" name="Text 1"/>
          <p:cNvSpPr/>
          <p:nvPr/>
        </p:nvSpPr>
        <p:spPr>
          <a:xfrm>
            <a:off x="365760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D54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KESIMPULAN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960120"/>
            <a:ext cx="8412480" cy="822960"/>
          </a:xfrm>
          <a:prstGeom prst="rect">
            <a:avLst/>
          </a:prstGeom>
          <a:solidFill>
            <a:srgbClr val="2E7D32">
              <a:alpha val="6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365760" y="960120"/>
            <a:ext cx="548640" cy="82296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6" name="Text 4"/>
          <p:cNvSpPr/>
          <p:nvPr/>
        </p:nvSpPr>
        <p:spPr>
          <a:xfrm>
            <a:off x="365760" y="960120"/>
            <a:ext cx="5486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D2818"/>
                </a:solidFill>
              </a:rPr>
              <a:t>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051560" y="960120"/>
            <a:ext cx="7543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</a:rPr>
              <a:t>Chatbot KIE NAKESWAN adalah wujud transformasi digital Bidang Peternakan &amp; Kesehatan Hewan Disbunak Provinsi Kalimantan Selatan yang adaptif dan terukur.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65760" y="1874520"/>
            <a:ext cx="8412480" cy="822960"/>
          </a:xfrm>
          <a:prstGeom prst="rect">
            <a:avLst/>
          </a:prstGeom>
          <a:solidFill>
            <a:srgbClr val="2E7D32">
              <a:alpha val="6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365760" y="1874520"/>
            <a:ext cx="548640" cy="82296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0" name="Text 8"/>
          <p:cNvSpPr/>
          <p:nvPr/>
        </p:nvSpPr>
        <p:spPr>
          <a:xfrm>
            <a:off x="365760" y="1874520"/>
            <a:ext cx="5486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D2818"/>
                </a:solidFill>
              </a:rPr>
              <a:t>02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051560" y="1874520"/>
            <a:ext cx="7543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</a:rPr>
              <a:t>Sistem beroperasi 24 jam tanpa henti, menghadirkan front-desk virtual yang mendekatkan seluruh layanan ke ujung jempol peternak.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65760" y="2788920"/>
            <a:ext cx="8412480" cy="822960"/>
          </a:xfrm>
          <a:prstGeom prst="rect">
            <a:avLst/>
          </a:prstGeom>
          <a:solidFill>
            <a:srgbClr val="2E7D32">
              <a:alpha val="6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365760" y="2788920"/>
            <a:ext cx="548640" cy="82296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4" name="Text 12"/>
          <p:cNvSpPr/>
          <p:nvPr/>
        </p:nvSpPr>
        <p:spPr>
          <a:xfrm>
            <a:off x="365760" y="2788920"/>
            <a:ext cx="5486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D2818"/>
                </a:solidFill>
              </a:rPr>
              <a:t>03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051560" y="2788920"/>
            <a:ext cx="7543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</a:rPr>
              <a:t>Inovasi ini orisinal, telah dilindungi hak cipta (Surat Pencatatan Kemenkumham No.000974467), dan menjawab langsung 6 tupoksi bidang.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365760" y="3703320"/>
            <a:ext cx="8412480" cy="822960"/>
          </a:xfrm>
          <a:prstGeom prst="rect">
            <a:avLst/>
          </a:prstGeom>
          <a:solidFill>
            <a:srgbClr val="2E7D32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365760" y="3703320"/>
            <a:ext cx="548640" cy="82296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8" name="Text 16"/>
          <p:cNvSpPr/>
          <p:nvPr/>
        </p:nvSpPr>
        <p:spPr>
          <a:xfrm>
            <a:off x="365760" y="3703320"/>
            <a:ext cx="5486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D2818"/>
                </a:solidFill>
              </a:rPr>
              <a:t>04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1051560" y="3703320"/>
            <a:ext cx="7543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</a:rPr>
              <a:t>Saya berperan sebagai inisiator sekaligus perancang utama — dari ide, arsitektur, hingga validasi konten keilmuan veteriner.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65760" y="4663440"/>
            <a:ext cx="8412480" cy="36576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1" name="Shape 19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22" name="Text 20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12 / 13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2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7D32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1280160"/>
            <a:ext cx="9144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TERIMA KASIH</a:t>
            </a:r>
            <a:endParaRPr lang="en-US" sz="4800" dirty="0"/>
          </a:p>
        </p:txBody>
      </p:sp>
      <p:sp>
        <p:nvSpPr>
          <p:cNvPr id="6" name="Shape 4"/>
          <p:cNvSpPr/>
          <p:nvPr/>
        </p:nvSpPr>
        <p:spPr>
          <a:xfrm>
            <a:off x="3200400" y="2194560"/>
            <a:ext cx="2743200" cy="54864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7" name="Text 5"/>
          <p:cNvSpPr/>
          <p:nvPr/>
        </p:nvSpPr>
        <p:spPr>
          <a:xfrm>
            <a:off x="0" y="237744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A5D6A7"/>
                </a:solidFill>
              </a:rPr>
              <a:t>Atas perhatian dan waktu Bapak/Ibu Dewan Juri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A5D6A7"/>
                </a:solidFill>
              </a:rPr>
              <a:t>dalam menilai inovasi ini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560320" y="3200400"/>
            <a:ext cx="4023360" cy="10972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560320" y="3291840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drh. EDI SANTOSA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2560320" y="365760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Kepala Bidang Peternakan dan Kesehatan Hewan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Dinas Perkebunan dan Peternakan Provinsi Kalimantan Selatan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0" y="44805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FD54F"/>
                </a:solidFill>
              </a:rPr>
              <a:t>0822-20200-43417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2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LATAR BELAKANG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274320" y="1051560"/>
            <a:ext cx="4023360" cy="1005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1051560"/>
            <a:ext cx="73152" cy="100584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1097280"/>
            <a:ext cx="2286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12,81%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457200" y="155448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B5E20"/>
                </a:solidFill>
              </a:rPr>
              <a:t>Kontribusi Ekonomi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57200" y="1764792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Subsektor peternakan terbesar ke-2 di Kals el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74320" y="2148840"/>
            <a:ext cx="4023360" cy="1005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274320" y="2148840"/>
            <a:ext cx="73152" cy="100584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2194560"/>
            <a:ext cx="2286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2,9 juta Ha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457200" y="265176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B5E20"/>
                </a:solidFill>
              </a:rPr>
              <a:t>Lahan Potensial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57200" y="2862072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Potensi SISKA &amp; hijauan pakan ternak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274320" y="3246120"/>
            <a:ext cx="4023360" cy="10058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274320" y="3246120"/>
            <a:ext cx="73152" cy="100584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0" name="Text 18"/>
          <p:cNvSpPr/>
          <p:nvPr/>
        </p:nvSpPr>
        <p:spPr>
          <a:xfrm>
            <a:off x="457200" y="3291840"/>
            <a:ext cx="2286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E7D32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Ribuan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457200" y="374904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B5E20"/>
                </a:solidFill>
              </a:rPr>
              <a:t>Jumlah Peternak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57200" y="3959352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Sebaran di 13 kab/kota se-Kalsel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663440" y="100584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Peternakan dalam Angka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663440" y="1371600"/>
            <a:ext cx="1371600" cy="36576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5" name="Text 23"/>
          <p:cNvSpPr/>
          <p:nvPr/>
        </p:nvSpPr>
        <p:spPr>
          <a:xfrm>
            <a:off x="4663440" y="1554480"/>
            <a:ext cx="41148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Kontributor ekonomi terbesar kedua subsektor Pertanian di Kalimantan Selatan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Mendukung ketahanan pangan daerah secara langsung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Potensi besar: SISKA, sumber daya genetik, hijauan pakan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Tantangan: jangkauan informasi &amp; pelayanan masih terbatas</a:t>
            </a:r>
            <a:endParaRPr lang="en-US" sz="1200" dirty="0"/>
          </a:p>
        </p:txBody>
      </p:sp>
      <p:pic>
        <p:nvPicPr>
          <p:cNvPr id="26" name="Image 0" descr="/home/ubuntu/workplace/chatbot/foto/07_sosialisasi_peterna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3440" y="3246120"/>
            <a:ext cx="4114800" cy="141732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27" name="Shape 24"/>
          <p:cNvSpPr/>
          <p:nvPr/>
        </p:nvSpPr>
        <p:spPr>
          <a:xfrm>
            <a:off x="4663440" y="4617720"/>
            <a:ext cx="4114800" cy="182880"/>
          </a:xfrm>
          <a:prstGeom prst="rect">
            <a:avLst/>
          </a:prstGeom>
          <a:solidFill>
            <a:srgbClr val="2E7D32">
              <a:alpha val="30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4663440" y="4617720"/>
            <a:ext cx="4114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</a:rPr>
              <a:t>Sosialisasi dengan peternak — implementasi nyata di lapangan</a:t>
            </a:r>
            <a:endParaRPr lang="en-US" sz="750" dirty="0"/>
          </a:p>
        </p:txBody>
      </p:sp>
      <p:sp>
        <p:nvSpPr>
          <p:cNvPr id="29" name="Shape 26"/>
          <p:cNvSpPr/>
          <p:nvPr/>
        </p:nvSpPr>
        <p:spPr>
          <a:xfrm>
            <a:off x="274320" y="4297680"/>
            <a:ext cx="4023360" cy="502920"/>
          </a:xfrm>
          <a:prstGeom prst="rect">
            <a:avLst/>
          </a:prstGeom>
          <a:solidFill>
            <a:srgbClr val="2E7D32">
              <a:alpha val="90000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365760" y="4297680"/>
            <a:ext cx="3840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1B5E20"/>
                </a:solidFill>
              </a:rPr>
              <a:t>Transformasi digital menjadi keharusan untuk memperluas jangkauan pelayanan publik hingga ke pelosok.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3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IDENTIFIKASI MASALAH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274320" y="1005840"/>
            <a:ext cx="8595360" cy="80467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1005840"/>
            <a:ext cx="73152" cy="804672"/>
          </a:xfrm>
          <a:prstGeom prst="rect">
            <a:avLst/>
          </a:prstGeom>
          <a:solidFill>
            <a:srgbClr val="C62828"/>
          </a:solidFill>
          <a:ln/>
        </p:spPr>
      </p:sp>
      <p:sp>
        <p:nvSpPr>
          <p:cNvPr id="10" name="Shape 8"/>
          <p:cNvSpPr/>
          <p:nvPr/>
        </p:nvSpPr>
        <p:spPr>
          <a:xfrm>
            <a:off x="347472" y="1188720"/>
            <a:ext cx="457200" cy="457200"/>
          </a:xfrm>
          <a:prstGeom prst="rect">
            <a:avLst/>
          </a:prstGeom>
          <a:solidFill>
            <a:srgbClr val="C62828">
              <a:alpha val="15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347472" y="1005840"/>
            <a:ext cx="4572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62828"/>
                </a:solidFill>
              </a:rPr>
              <a:t>1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1115568"/>
            <a:ext cx="7680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Akses Informasi Terbatas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914400" y="1426464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Peternak di pelosok sulit menghubungi petugas karena keterbatasan jarak dan waktu kerja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274320" y="1920240"/>
            <a:ext cx="8595360" cy="80467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74320" y="1920240"/>
            <a:ext cx="73152" cy="804672"/>
          </a:xfrm>
          <a:prstGeom prst="rect">
            <a:avLst/>
          </a:prstGeom>
          <a:solidFill>
            <a:srgbClr val="C62828"/>
          </a:solidFill>
          <a:ln/>
        </p:spPr>
      </p:sp>
      <p:sp>
        <p:nvSpPr>
          <p:cNvPr id="16" name="Shape 14"/>
          <p:cNvSpPr/>
          <p:nvPr/>
        </p:nvSpPr>
        <p:spPr>
          <a:xfrm>
            <a:off x="347472" y="2103120"/>
            <a:ext cx="457200" cy="457200"/>
          </a:xfrm>
          <a:prstGeom prst="rect">
            <a:avLst/>
          </a:prstGeom>
          <a:solidFill>
            <a:srgbClr val="C62828">
              <a:alpha val="15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347472" y="1920240"/>
            <a:ext cx="4572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62828"/>
                </a:solidFill>
              </a:rPr>
              <a:t>2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914400" y="2029968"/>
            <a:ext cx="7680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Layanan Tidak 24/7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14400" y="2340864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Pertanyaan repetitif membebani petugas padahal bisa dijawab secara otomatis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274320" y="2834640"/>
            <a:ext cx="8595360" cy="80467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274320" y="2834640"/>
            <a:ext cx="73152" cy="804672"/>
          </a:xfrm>
          <a:prstGeom prst="rect">
            <a:avLst/>
          </a:prstGeom>
          <a:solidFill>
            <a:srgbClr val="C62828"/>
          </a:solidFill>
          <a:ln/>
        </p:spPr>
      </p:sp>
      <p:sp>
        <p:nvSpPr>
          <p:cNvPr id="22" name="Shape 20"/>
          <p:cNvSpPr/>
          <p:nvPr/>
        </p:nvSpPr>
        <p:spPr>
          <a:xfrm>
            <a:off x="347472" y="3017520"/>
            <a:ext cx="457200" cy="457200"/>
          </a:xfrm>
          <a:prstGeom prst="rect">
            <a:avLst/>
          </a:prstGeom>
          <a:solidFill>
            <a:srgbClr val="C62828">
              <a:alpha val="15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347472" y="2834640"/>
            <a:ext cx="4572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62828"/>
                </a:solidFill>
              </a:rPr>
              <a:t>3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914400" y="2944368"/>
            <a:ext cx="7680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Produktivitas Menurun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914400" y="3255264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Pegawai kehilangan waktu untuk tugas teknis karena terlalu sering menjawab pertanyaan dasar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274320" y="3749040"/>
            <a:ext cx="8595360" cy="804672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274320" y="3749040"/>
            <a:ext cx="73152" cy="804672"/>
          </a:xfrm>
          <a:prstGeom prst="rect">
            <a:avLst/>
          </a:prstGeom>
          <a:solidFill>
            <a:srgbClr val="C62828"/>
          </a:solidFill>
          <a:ln/>
        </p:spPr>
      </p:sp>
      <p:sp>
        <p:nvSpPr>
          <p:cNvPr id="28" name="Shape 26"/>
          <p:cNvSpPr/>
          <p:nvPr/>
        </p:nvSpPr>
        <p:spPr>
          <a:xfrm>
            <a:off x="347472" y="3931920"/>
            <a:ext cx="457200" cy="457200"/>
          </a:xfrm>
          <a:prstGeom prst="rect">
            <a:avLst/>
          </a:prstGeom>
          <a:solidFill>
            <a:srgbClr val="C62828">
              <a:alpha val="15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347472" y="3749040"/>
            <a:ext cx="4572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62828"/>
                </a:solidFill>
              </a:rPr>
              <a:t>4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914400" y="3858768"/>
            <a:ext cx="7680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Isolasi Informasi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914400" y="4169664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Tidak ada sistem terpusat yang bisa diakses kapan saja untuk seluruh layanan peternakan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206240" y="4663440"/>
            <a:ext cx="731520" cy="36576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33" name="Text 31"/>
          <p:cNvSpPr/>
          <p:nvPr/>
        </p:nvSpPr>
        <p:spPr>
          <a:xfrm>
            <a:off x="4206240" y="461772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9A825"/>
                </a:solidFill>
              </a:rPr>
              <a:t>▼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2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3" name="Text 1"/>
          <p:cNvSpPr/>
          <p:nvPr/>
        </p:nvSpPr>
        <p:spPr>
          <a:xfrm>
            <a:off x="365760" y="274320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D54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SOLUSI YANG DITAWARKAN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65760" y="868680"/>
            <a:ext cx="5029200" cy="1188720"/>
          </a:xfrm>
          <a:prstGeom prst="rect">
            <a:avLst/>
          </a:prstGeom>
          <a:solidFill>
            <a:srgbClr val="2E7D32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548640" y="914400"/>
            <a:ext cx="4663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CHATBOT KIE NAKESWAN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48640" y="1417320"/>
            <a:ext cx="46634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5D6A7"/>
                </a:solidFill>
              </a:rPr>
              <a:t>Asisten Virtual Cerdas Berbasis AI yang Beroperasi via WhatsApp — Bersiaga 24 Jam untuk Seluruh Peternak &amp; Pelaku Usaha di Kalimantan Selatan</a:t>
            </a:r>
            <a:endParaRPr lang="en-US" sz="1000" dirty="0"/>
          </a:p>
        </p:txBody>
      </p:sp>
      <p:pic>
        <p:nvPicPr>
          <p:cNvPr id="7" name="Image 0" descr="/home/ubuntu/workplace/chatbot/foto/01_cuplikan_laya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840" y="640080"/>
            <a:ext cx="3383280" cy="201168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8" name="Shape 5"/>
          <p:cNvSpPr/>
          <p:nvPr/>
        </p:nvSpPr>
        <p:spPr>
          <a:xfrm>
            <a:off x="5577840" y="2606040"/>
            <a:ext cx="3383280" cy="274320"/>
          </a:xfrm>
          <a:prstGeom prst="rect">
            <a:avLst/>
          </a:prstGeom>
          <a:solidFill>
            <a:srgbClr val="2E7D32">
              <a:alpha val="4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5577840" y="260604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i="1" dirty="0">
                <a:solidFill>
                  <a:srgbClr val="FFFFFF"/>
                </a:solidFill>
              </a:rPr>
              <a:t>Tampilan antarmuka Chatbot KIE NAKESWAN</a:t>
            </a:r>
            <a:endParaRPr lang="en-US" sz="800" dirty="0"/>
          </a:p>
        </p:txBody>
      </p:sp>
      <p:sp>
        <p:nvSpPr>
          <p:cNvPr id="10" name="Shape 7"/>
          <p:cNvSpPr/>
          <p:nvPr/>
        </p:nvSpPr>
        <p:spPr>
          <a:xfrm>
            <a:off x="365760" y="2240280"/>
            <a:ext cx="274320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65760" y="2240280"/>
            <a:ext cx="27432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2" name="Text 9"/>
          <p:cNvSpPr/>
          <p:nvPr/>
        </p:nvSpPr>
        <p:spPr>
          <a:xfrm>
            <a:off x="502920" y="237744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KOMUNIKASI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502920" y="278892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Terintegrasi langsung dengan WhatsApp — media yang sudah akrab bagi peternak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246120" y="2240280"/>
            <a:ext cx="274320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246120" y="2240280"/>
            <a:ext cx="27432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6" name="Text 13"/>
          <p:cNvSpPr/>
          <p:nvPr/>
        </p:nvSpPr>
        <p:spPr>
          <a:xfrm>
            <a:off x="3383280" y="237744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INFORMASI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3383280" y="278892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Database lengkap seputar kesehatan hewan, IB, NKV, lalu lintas ternak &amp; regulasi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6126480" y="2240280"/>
            <a:ext cx="2743200" cy="13716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6126480" y="2240280"/>
            <a:ext cx="27432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0" name="Text 17"/>
          <p:cNvSpPr/>
          <p:nvPr/>
        </p:nvSpPr>
        <p:spPr>
          <a:xfrm>
            <a:off x="6263640" y="237744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EDUKASI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6263640" y="278892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58B2F"/>
                </a:solidFill>
              </a:rPr>
              <a:t>Jawaban instan terverifikasi secara ilmiah dari tenaga ahli veteriner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365760" y="3840480"/>
            <a:ext cx="8412480" cy="868680"/>
          </a:xfrm>
          <a:prstGeom prst="rect">
            <a:avLst/>
          </a:prstGeom>
          <a:solidFill>
            <a:srgbClr val="F9A825">
              <a:alpha val="85000"/>
            </a:srgbClr>
          </a:solidFill>
          <a:ln/>
        </p:spPr>
      </p:sp>
      <p:sp>
        <p:nvSpPr>
          <p:cNvPr id="23" name="Text 20"/>
          <p:cNvSpPr/>
          <p:nvPr/>
        </p:nvSpPr>
        <p:spPr>
          <a:xfrm>
            <a:off x="548640" y="3886200"/>
            <a:ext cx="8046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i="1" dirty="0">
                <a:solidFill>
                  <a:srgbClr val="1B5E20"/>
                </a:solidFill>
              </a:rPr>
              <a:t>"Mendekatkan layanan peternakan ke tempat paling dekat — tepat di ujung jempol para peternak"</a:t>
            </a:r>
            <a:endParaRPr lang="en-US" sz="1300" dirty="0"/>
          </a:p>
        </p:txBody>
      </p:sp>
      <p:sp>
        <p:nvSpPr>
          <p:cNvPr id="24" name="Shape 2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25" name="Text 2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26" name="Text 2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4 / 13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5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CAKUPAN LAYANAN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274320" y="1005840"/>
            <a:ext cx="416052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1005840"/>
            <a:ext cx="457200" cy="658368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005840"/>
            <a:ext cx="457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01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22960" y="1078992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Diagnosa Penyakit Hewan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22960" y="1353312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Konsultasi klinis dasar &amp; panduan kedaruratan untuk peternak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4663440" y="1005840"/>
            <a:ext cx="416052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663440" y="1005840"/>
            <a:ext cx="457200" cy="658368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15" name="Text 13"/>
          <p:cNvSpPr/>
          <p:nvPr/>
        </p:nvSpPr>
        <p:spPr>
          <a:xfrm>
            <a:off x="4663440" y="1005840"/>
            <a:ext cx="457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02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212080" y="1078992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Inseminasi Buatan (IB)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212080" y="1353312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Informasi jadwal, lokasi petugas IB, dan prosedur inseminasi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274320" y="1801368"/>
            <a:ext cx="416052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274320" y="1801368"/>
            <a:ext cx="457200" cy="658368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20" name="Text 18"/>
          <p:cNvSpPr/>
          <p:nvPr/>
        </p:nvSpPr>
        <p:spPr>
          <a:xfrm>
            <a:off x="274320" y="1801368"/>
            <a:ext cx="457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03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22960" y="1874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Sertifikasi NKV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822960" y="214884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Panduan &amp; persyaratan penerbitan Nomor Kontrol Veteriner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4663440" y="1801368"/>
            <a:ext cx="416052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663440" y="1801368"/>
            <a:ext cx="457200" cy="658368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25" name="Text 23"/>
          <p:cNvSpPr/>
          <p:nvPr/>
        </p:nvSpPr>
        <p:spPr>
          <a:xfrm>
            <a:off x="4663440" y="1801368"/>
            <a:ext cx="457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04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5212080" y="1874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Lalu Lintas Ternak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5212080" y="214884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Prosedur pengurusan dokumen keluar-masuk hewan antar daerah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274320" y="2596896"/>
            <a:ext cx="416052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274320" y="2596896"/>
            <a:ext cx="457200" cy="658368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30" name="Text 28"/>
          <p:cNvSpPr/>
          <p:nvPr/>
        </p:nvSpPr>
        <p:spPr>
          <a:xfrm>
            <a:off x="274320" y="2596896"/>
            <a:ext cx="457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05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822960" y="2670048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RPH &amp; RPU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822960" y="2944368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Informasi Rumah Potong Hewan &amp; Unggas bersertifikat halal &amp; NKV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4663440" y="2596896"/>
            <a:ext cx="4160520" cy="65836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4663440" y="2596896"/>
            <a:ext cx="457200" cy="658368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35" name="Text 33"/>
          <p:cNvSpPr/>
          <p:nvPr/>
        </p:nvSpPr>
        <p:spPr>
          <a:xfrm>
            <a:off x="4663440" y="2596896"/>
            <a:ext cx="4572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06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5212080" y="2670048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Bantuan Ternak &amp; Program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5212080" y="2944368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Prosedur pengusulan &amp; informasi program prioritas dinas</a:t>
            </a:r>
            <a:endParaRPr lang="en-US" sz="950" dirty="0"/>
          </a:p>
        </p:txBody>
      </p:sp>
      <p:pic>
        <p:nvPicPr>
          <p:cNvPr id="38" name="Image 0" descr="/home/ubuntu/workplace/chatbot/foto/05_pelaksanaan_webina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3440" y="3657600"/>
            <a:ext cx="4206240" cy="109728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39" name="Shape 36"/>
          <p:cNvSpPr/>
          <p:nvPr/>
        </p:nvSpPr>
        <p:spPr>
          <a:xfrm>
            <a:off x="4663440" y="4709160"/>
            <a:ext cx="4206240" cy="164592"/>
          </a:xfrm>
          <a:prstGeom prst="rect">
            <a:avLst/>
          </a:prstGeom>
          <a:solidFill>
            <a:srgbClr val="2E7D32">
              <a:alpha val="30000"/>
            </a:srgbClr>
          </a:solidFill>
          <a:ln/>
        </p:spPr>
      </p:sp>
      <p:sp>
        <p:nvSpPr>
          <p:cNvPr id="40" name="Text 37"/>
          <p:cNvSpPr/>
          <p:nvPr/>
        </p:nvSpPr>
        <p:spPr>
          <a:xfrm>
            <a:off x="4663440" y="4709160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</a:rPr>
              <a:t>Pelaksanaan webinar edukasi Chatbot KIE NAKESWAN</a:t>
            </a:r>
            <a:endParaRPr lang="en-US" sz="750" dirty="0"/>
          </a:p>
        </p:txBody>
      </p:sp>
      <p:sp>
        <p:nvSpPr>
          <p:cNvPr id="41" name="Shape 38"/>
          <p:cNvSpPr/>
          <p:nvPr/>
        </p:nvSpPr>
        <p:spPr>
          <a:xfrm>
            <a:off x="274320" y="3657600"/>
            <a:ext cx="4114800" cy="457200"/>
          </a:xfrm>
          <a:prstGeom prst="rect">
            <a:avLst/>
          </a:prstGeom>
          <a:solidFill>
            <a:srgbClr val="2E7D32">
              <a:alpha val="90000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365760" y="365760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E7D32"/>
                </a:solidFill>
              </a:rPr>
              <a:t>No. WhatsApp Layanan:  0822-20200-43417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6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ARSITEKTUR &amp; CARA KERJA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365760" y="1097280"/>
            <a:ext cx="15087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65760" y="1097280"/>
            <a:ext cx="1508760" cy="32004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10" name="Text 8"/>
          <p:cNvSpPr/>
          <p:nvPr/>
        </p:nvSpPr>
        <p:spPr>
          <a:xfrm>
            <a:off x="365760" y="1097280"/>
            <a:ext cx="1508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38912" y="1463040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Pesan Masuk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38912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Peternak kirim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WhatsApp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057400" y="1097280"/>
            <a:ext cx="15087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2057400" y="1097280"/>
            <a:ext cx="1508760" cy="32004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15" name="Text 13"/>
          <p:cNvSpPr/>
          <p:nvPr/>
        </p:nvSpPr>
        <p:spPr>
          <a:xfrm>
            <a:off x="2057400" y="1097280"/>
            <a:ext cx="1508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130552" y="1463040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Mark as Read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2130552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Otomasis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terbaca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3749040" y="1097280"/>
            <a:ext cx="15087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3749040" y="1097280"/>
            <a:ext cx="1508760" cy="32004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20" name="Text 18"/>
          <p:cNvSpPr/>
          <p:nvPr/>
        </p:nvSpPr>
        <p:spPr>
          <a:xfrm>
            <a:off x="3749040" y="1097280"/>
            <a:ext cx="1508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822192" y="1463040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AI Processing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3822192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GPT-4o-mini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+ Memory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5440680" y="1097280"/>
            <a:ext cx="15087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5440680" y="1097280"/>
            <a:ext cx="1508760" cy="32004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25" name="Text 23"/>
          <p:cNvSpPr/>
          <p:nvPr/>
        </p:nvSpPr>
        <p:spPr>
          <a:xfrm>
            <a:off x="5440680" y="1097280"/>
            <a:ext cx="1508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513832" y="1463040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Lookup Database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5513832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Google Sheets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Kata Kunci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132320" y="1097280"/>
            <a:ext cx="15087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7132320" y="1097280"/>
            <a:ext cx="1508760" cy="32004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30" name="Text 28"/>
          <p:cNvSpPr/>
          <p:nvPr/>
        </p:nvSpPr>
        <p:spPr>
          <a:xfrm>
            <a:off x="7132320" y="1097280"/>
            <a:ext cx="1508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5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205472" y="1463040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Kirim Jawaban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205472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Balasan via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558B2F"/>
                </a:solidFill>
              </a:rPr>
              <a:t>WhatsApp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600200" y="1691640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9A825"/>
                </a:solidFill>
              </a:rPr>
              <a:t>&gt;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3291840" y="1691640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9A825"/>
                </a:solidFill>
              </a:rPr>
              <a:t>&gt;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4983480" y="1691640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9A825"/>
                </a:solidFill>
              </a:rPr>
              <a:t>&gt;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6675120" y="1691640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9A825"/>
                </a:solidFill>
              </a:rPr>
              <a:t>&gt;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365760" y="288036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Komponen Teknis Utama</a:t>
            </a:r>
            <a:endParaRPr lang="en-US" sz="1300" dirty="0"/>
          </a:p>
        </p:txBody>
      </p:sp>
      <p:sp>
        <p:nvSpPr>
          <p:cNvPr id="38" name="Shape 36"/>
          <p:cNvSpPr/>
          <p:nvPr/>
        </p:nvSpPr>
        <p:spPr>
          <a:xfrm>
            <a:off x="365760" y="3200400"/>
            <a:ext cx="2286000" cy="36576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39" name="Text 37"/>
          <p:cNvSpPr/>
          <p:nvPr/>
        </p:nvSpPr>
        <p:spPr>
          <a:xfrm>
            <a:off x="365760" y="3291840"/>
            <a:ext cx="4114800" cy="1508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 Business API — Front-desk 24/7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 GPT-4o-mini — AI reasoning &amp; respons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 Sheets — Database kata kunci terstruktur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LangChain Memory Buffer — Context 3 percakapan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n8n Workflow — Automasi end-to-end</a:t>
            </a:r>
            <a:endParaRPr lang="en-US" sz="1100" dirty="0"/>
          </a:p>
        </p:txBody>
      </p:sp>
      <p:pic>
        <p:nvPicPr>
          <p:cNvPr id="40" name="Image 0" descr="/home/ubuntu/workplace/chatbot/foto/02_flyer_webina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3440" y="2834640"/>
            <a:ext cx="1920240" cy="182880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41" name="Shape 38"/>
          <p:cNvSpPr/>
          <p:nvPr/>
        </p:nvSpPr>
        <p:spPr>
          <a:xfrm>
            <a:off x="4663440" y="4636008"/>
            <a:ext cx="1920240" cy="182880"/>
          </a:xfrm>
          <a:prstGeom prst="rect">
            <a:avLst/>
          </a:prstGeom>
          <a:solidFill>
            <a:srgbClr val="2E7D32">
              <a:alpha val="30000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4663440" y="4636008"/>
            <a:ext cx="19202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FFFFFF"/>
                </a:solidFill>
              </a:rPr>
              <a:t>Flyer Webinar Sharing Session</a:t>
            </a:r>
            <a:endParaRPr lang="en-US" sz="750" dirty="0"/>
          </a:p>
        </p:txBody>
      </p:sp>
      <p:sp>
        <p:nvSpPr>
          <p:cNvPr id="43" name="Shape 40"/>
          <p:cNvSpPr/>
          <p:nvPr/>
        </p:nvSpPr>
        <p:spPr>
          <a:xfrm>
            <a:off x="6720840" y="2834640"/>
            <a:ext cx="2148840" cy="19202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44" name="Shape 41"/>
          <p:cNvSpPr/>
          <p:nvPr/>
        </p:nvSpPr>
        <p:spPr>
          <a:xfrm>
            <a:off x="6720840" y="2834640"/>
            <a:ext cx="73152" cy="192024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45" name="Text 42"/>
          <p:cNvSpPr/>
          <p:nvPr/>
        </p:nvSpPr>
        <p:spPr>
          <a:xfrm>
            <a:off x="6858000" y="2907792"/>
            <a:ext cx="1920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Fitur Unggulan</a:t>
            </a:r>
            <a:endParaRPr lang="en-US" sz="1000" dirty="0"/>
          </a:p>
        </p:txBody>
      </p:sp>
      <p:sp>
        <p:nvSpPr>
          <p:cNvPr id="46" name="Text 43"/>
          <p:cNvSpPr/>
          <p:nvPr/>
        </p:nvSpPr>
        <p:spPr>
          <a:xfrm>
            <a:off x="6858000" y="3200400"/>
            <a:ext cx="19202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Sapaan otomatis waktu (Pagi/Siang/Sore/Malam)</a:t>
            </a:r>
            <a:endParaRPr lang="en-US" sz="9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Deteksi kata kunci &gt; Google Sheets</a:t>
            </a:r>
            <a:endParaRPr lang="en-US" sz="9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Jawaban berdasarkan data resmi Dinas</a:t>
            </a:r>
            <a:endParaRPr lang="en-US" sz="9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Logging percakapan untuk analitik</a:t>
            </a:r>
            <a:endParaRPr lang="en-US" sz="9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0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Tanpa install aplikasi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7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DASAR HUKUM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274320" y="1005840"/>
            <a:ext cx="8595360" cy="56692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1005840"/>
            <a:ext cx="73152" cy="566928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0" name="Text 8"/>
          <p:cNvSpPr/>
          <p:nvPr/>
        </p:nvSpPr>
        <p:spPr>
          <a:xfrm>
            <a:off x="502920" y="1069848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UU No. 18 Tahun 2009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02920" y="1307592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Tentang Peternakan dan Kesehatan Hewan, jo. UU No. 41 Tahun 2014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274320" y="1645920"/>
            <a:ext cx="8595360" cy="56692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274320" y="1645920"/>
            <a:ext cx="73152" cy="566928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4" name="Text 12"/>
          <p:cNvSpPr/>
          <p:nvPr/>
        </p:nvSpPr>
        <p:spPr>
          <a:xfrm>
            <a:off x="502920" y="1709928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Perpres No. 132 Tahun 2022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02920" y="1947672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Tentang Arsitektur SPBE Nasional — transformasi digital pemerintahan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274320" y="2286000"/>
            <a:ext cx="8595360" cy="56692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274320" y="2286000"/>
            <a:ext cx="73152" cy="566928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18" name="Text 16"/>
          <p:cNvSpPr/>
          <p:nvPr/>
        </p:nvSpPr>
        <p:spPr>
          <a:xfrm>
            <a:off x="502920" y="2350008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UU No. 20 Tahun 2023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02920" y="2587752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Tentang Aparatur Sipil Negara — evaluasi jabatan &amp; pengembangan kompetensi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274320" y="2926080"/>
            <a:ext cx="8595360" cy="56692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274320" y="2926080"/>
            <a:ext cx="73152" cy="566928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2" name="Text 20"/>
          <p:cNvSpPr/>
          <p:nvPr/>
        </p:nvSpPr>
        <p:spPr>
          <a:xfrm>
            <a:off x="502920" y="2990088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Perda No. 1 Tahun 2023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2920" y="3227832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Tentang Penyelenggaraan Peternakan dan Kesehatan Hewan di Kals el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274320" y="3566160"/>
            <a:ext cx="8595360" cy="56692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274320" y="3566160"/>
            <a:ext cx="73152" cy="566928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3630168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Permenkominfotik No. 5 Tahun 2021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02920" y="3867912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Guidebook Sistem Pemerintahan Berbasis Elektronik (SPBE)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274320" y="4206240"/>
            <a:ext cx="8595360" cy="566928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274320" y="4206240"/>
            <a:ext cx="73152" cy="566928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30" name="Text 28"/>
          <p:cNvSpPr/>
          <p:nvPr/>
        </p:nvSpPr>
        <p:spPr>
          <a:xfrm>
            <a:off x="502920" y="4270248"/>
            <a:ext cx="8138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Permendagri No. 99 Tahun 2018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02920" y="4507992"/>
            <a:ext cx="8138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58B2F"/>
                </a:solidFill>
              </a:rPr>
              <a:t>Standar Teknis Pengelolaan Data SPBE di Kemendagri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9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8 / 13</a:t>
            </a:r>
            <a:endParaRPr lang="en-US" sz="700" dirty="0"/>
          </a:p>
        </p:txBody>
      </p:sp>
      <p:sp>
        <p:nvSpPr>
          <p:cNvPr id="6" name="Shape 4"/>
          <p:cNvSpPr/>
          <p:nvPr/>
        </p:nvSpPr>
        <p:spPr>
          <a:xfrm>
            <a:off x="109728" y="0"/>
            <a:ext cx="9034272" cy="8229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0"/>
            <a:ext cx="8869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KEMANFAATAN INOVASI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274320" y="1005840"/>
            <a:ext cx="2788920" cy="2743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74320" y="1005840"/>
            <a:ext cx="2788920" cy="50292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10" name="Text 8"/>
          <p:cNvSpPr/>
          <p:nvPr/>
        </p:nvSpPr>
        <p:spPr>
          <a:xfrm>
            <a:off x="365760" y="1005840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PETERNAK &amp; PELAKU USAHA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1480" y="1600200"/>
            <a:ext cx="2560320" cy="2057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Akses instan ke seluruh informasi layanan kapan saja (24/7)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Mempercepat perputaran usaha &amp; minimalisir risiko ekonomi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Tidak perlu datang ke kantor untuk pertanyaan dasar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Konsultasi kesehatan hewan bisa dilakukan第一时间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3200400" y="1005840"/>
            <a:ext cx="2788920" cy="2743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00400" y="1005840"/>
            <a:ext cx="2788920" cy="502920"/>
          </a:xfrm>
          <a:prstGeom prst="rect">
            <a:avLst/>
          </a:prstGeom>
          <a:solidFill>
            <a:srgbClr val="1565C0"/>
          </a:solidFill>
          <a:ln/>
        </p:spPr>
      </p:sp>
      <p:sp>
        <p:nvSpPr>
          <p:cNvPr id="14" name="Text 12"/>
          <p:cNvSpPr/>
          <p:nvPr/>
        </p:nvSpPr>
        <p:spPr>
          <a:xfrm>
            <a:off x="3291840" y="1005840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PETUGAS DINAS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337560" y="1600200"/>
            <a:ext cx="2560320" cy="2057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Beban kerja menurun signifikan — pertanyaan repetitif ter-automasi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pada tugas teknis &amp; penanganan kasus kedaruratan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Penghematan anggaran perjalanan dinas untuk penyuluhan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Jangkauan pelayanan meluas tanpa perlu menambah SDM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6126480" y="1005840"/>
            <a:ext cx="2788920" cy="274320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126480" y="1005840"/>
            <a:ext cx="2788920" cy="502920"/>
          </a:xfrm>
          <a:prstGeom prst="rect">
            <a:avLst/>
          </a:prstGeom>
          <a:solidFill>
            <a:srgbClr val="E65100"/>
          </a:solidFill>
          <a:ln/>
        </p:spPr>
      </p:sp>
      <p:sp>
        <p:nvSpPr>
          <p:cNvPr id="18" name="Text 16"/>
          <p:cNvSpPr/>
          <p:nvPr/>
        </p:nvSpPr>
        <p:spPr>
          <a:xfrm>
            <a:off x="6217920" y="1005840"/>
            <a:ext cx="2606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PEMERINTAH DAERAH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263640" y="1600200"/>
            <a:ext cx="2560320" cy="2057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Pemerataan layanan publik berkualitas ke seluruh pelosok Kals el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Fondasi tata kelola cerdas berbasis data (data-driven policy)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Rekam jejak analitik untuk early warning system zoonosis</a:t>
            </a:r>
            <a:endParaRPr lang="en-US" sz="9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950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Meningkatkan nilai Indeks SPBE &amp; inovasi daerah</a:t>
            </a:r>
            <a:endParaRPr lang="en-US" sz="950" dirty="0"/>
          </a:p>
        </p:txBody>
      </p:sp>
      <p:pic>
        <p:nvPicPr>
          <p:cNvPr id="20" name="Image 0" descr="/home/ubuntu/workplace/chatbot/foto/06_pelatihan_aeri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" y="3840480"/>
            <a:ext cx="8595360" cy="91440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21" name="Shape 18"/>
          <p:cNvSpPr/>
          <p:nvPr/>
        </p:nvSpPr>
        <p:spPr>
          <a:xfrm>
            <a:off x="274320" y="4709160"/>
            <a:ext cx="8595360" cy="164592"/>
          </a:xfrm>
          <a:prstGeom prst="rect">
            <a:avLst/>
          </a:prstGeom>
          <a:solidFill>
            <a:srgbClr val="2E7D32">
              <a:alpha val="30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274320" y="4709160"/>
            <a:ext cx="8595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i="1" dirty="0">
                <a:solidFill>
                  <a:srgbClr val="FFFFFF"/>
                </a:solidFill>
              </a:rPr>
              <a:t>Pelatihan KIE NAKESWAN dengan peternak di Hotel Aeris, Juni 2026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2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3" name="Text 1"/>
          <p:cNvSpPr/>
          <p:nvPr/>
        </p:nvSpPr>
        <p:spPr>
          <a:xfrm>
            <a:off x="365760" y="274320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D54F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LEGALITAS &amp; PENGHARGAAN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65760" y="868680"/>
            <a:ext cx="5029200" cy="19202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65760" y="868680"/>
            <a:ext cx="109728" cy="1920240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6" name="Text 4"/>
          <p:cNvSpPr/>
          <p:nvPr/>
        </p:nvSpPr>
        <p:spPr>
          <a:xfrm>
            <a:off x="640080" y="9601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Calibri Black" pitchFamily="34" charset="0"/>
                <a:ea typeface="Calibri Black" pitchFamily="34" charset="-122"/>
                <a:cs typeface="Calibri Black" pitchFamily="34" charset="-120"/>
              </a:rPr>
              <a:t>SURAT PENCATATAN CIPTAAN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40080" y="1325880"/>
            <a:ext cx="2743200" cy="36576"/>
          </a:xfrm>
          <a:prstGeom prst="rect">
            <a:avLst/>
          </a:prstGeom>
          <a:solidFill>
            <a:srgbClr val="F9A825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463040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Nomor Pencatatan: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2651760" y="1463040"/>
            <a:ext cx="2560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</a:rPr>
              <a:t>000974467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40080" y="1719072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Tanggal: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651760" y="1719072"/>
            <a:ext cx="2560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</a:rPr>
              <a:t>18 September 2025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975104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Penerbit: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2651760" y="1975104"/>
            <a:ext cx="2560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</a:rPr>
              <a:t>Kementerian Hukum Republik Indonesia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0080" y="2231136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Bentuk Ciptaan: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651760" y="2231136"/>
            <a:ext cx="2560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</a:rPr>
              <a:t>Program Komputer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40080" y="2487168"/>
            <a:ext cx="2011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8B2F"/>
                </a:solidFill>
              </a:rPr>
              <a:t>Status: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651760" y="2487168"/>
            <a:ext cx="2560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5E20"/>
                </a:solidFill>
              </a:rPr>
              <a:t>Tercatat &amp; Dilindungi Hukum</a:t>
            </a:r>
            <a:endParaRPr lang="en-US" sz="1100" dirty="0"/>
          </a:p>
        </p:txBody>
      </p:sp>
      <p:pic>
        <p:nvPicPr>
          <p:cNvPr id="18" name="Image 0" descr="/home/ubuntu/workplace/chatbot/foto/03_foto_penghargaa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840" y="640080"/>
            <a:ext cx="3383280" cy="2377440"/>
          </a:xfrm>
          <a:prstGeom prst="rect">
            <a:avLst/>
          </a:prstGeom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pic>
      <p:sp>
        <p:nvSpPr>
          <p:cNvPr id="19" name="Shape 16"/>
          <p:cNvSpPr/>
          <p:nvPr/>
        </p:nvSpPr>
        <p:spPr>
          <a:xfrm>
            <a:off x="5577840" y="2971800"/>
            <a:ext cx="3383280" cy="274320"/>
          </a:xfrm>
          <a:prstGeom prst="rect">
            <a:avLst/>
          </a:prstGeom>
          <a:solidFill>
            <a:srgbClr val="2E7D32">
              <a:alpha val="40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5577840" y="297180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FFFFFF"/>
                </a:solidFill>
              </a:rPr>
              <a:t>Dokumentasi Pemberian Penghargaan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365760" y="3017520"/>
            <a:ext cx="2697480" cy="914400"/>
          </a:xfrm>
          <a:prstGeom prst="rect">
            <a:avLst/>
          </a:prstGeom>
          <a:solidFill>
            <a:srgbClr val="2E7D32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457200" y="309067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Inovasi Digital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457200" y="345643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5D6A7"/>
                </a:solidFill>
              </a:rPr>
              <a:t>Pelayanan Publik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3200400" y="3017520"/>
            <a:ext cx="2697480" cy="914400"/>
          </a:xfrm>
          <a:prstGeom prst="rect">
            <a:avLst/>
          </a:prstGeom>
          <a:solidFill>
            <a:srgbClr val="2E7D32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Text 22"/>
          <p:cNvSpPr/>
          <p:nvPr/>
        </p:nvSpPr>
        <p:spPr>
          <a:xfrm>
            <a:off x="3291840" y="309067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Original &amp; Orisinal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3291840" y="345643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5D6A7"/>
                </a:solidFill>
              </a:rPr>
              <a:t>Karya cipta mandiri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6035040" y="3017520"/>
            <a:ext cx="2697480" cy="914400"/>
          </a:xfrm>
          <a:prstGeom prst="rect">
            <a:avLst/>
          </a:prstGeom>
          <a:solidFill>
            <a:srgbClr val="2E7D32"/>
          </a:solidFill>
          <a:ln/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8" name="Text 25"/>
          <p:cNvSpPr/>
          <p:nvPr/>
        </p:nvSpPr>
        <p:spPr>
          <a:xfrm>
            <a:off x="6126480" y="309067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Skala Province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6126480" y="345643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5D6A7"/>
                </a:solidFill>
              </a:rPr>
              <a:t>Implementasi nyata</a:t>
            </a:r>
            <a:endParaRPr lang="en-US" sz="1000" dirty="0"/>
          </a:p>
        </p:txBody>
      </p:sp>
      <p:sp>
        <p:nvSpPr>
          <p:cNvPr id="30" name="Shape 27"/>
          <p:cNvSpPr/>
          <p:nvPr/>
        </p:nvSpPr>
        <p:spPr>
          <a:xfrm>
            <a:off x="365760" y="4114800"/>
            <a:ext cx="8412480" cy="685800"/>
          </a:xfrm>
          <a:prstGeom prst="rect">
            <a:avLst/>
          </a:prstGeom>
          <a:solidFill>
            <a:srgbClr val="F9A825">
              <a:alpha val="85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548640" y="411480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B5E20"/>
                </a:solidFill>
              </a:rPr>
              <a:t>Chatbot KIE NAKESWAN adalah inovasi orisinal yang dilindungi hukum dan terbukti memberikan dampak nyata bagi masyarakat Kalimantan Selatan.</a:t>
            </a:r>
            <a:endParaRPr lang="en-US" sz="1100" dirty="0"/>
          </a:p>
        </p:txBody>
      </p:sp>
      <p:sp>
        <p:nvSpPr>
          <p:cNvPr id="32" name="Shape 29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2E7D32"/>
          </a:solidFill>
          <a:ln/>
        </p:spPr>
      </p:sp>
      <p:sp>
        <p:nvSpPr>
          <p:cNvPr id="33" name="Text 30"/>
          <p:cNvSpPr/>
          <p:nvPr/>
        </p:nvSpPr>
        <p:spPr>
          <a:xfrm>
            <a:off x="137160" y="4892040"/>
            <a:ext cx="886968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Chatbot KIE NAKESWAN — Inovasi Digital Pelayanan Publik 2026</a:t>
            </a:r>
            <a:endParaRPr lang="en-US" sz="700" dirty="0"/>
          </a:p>
        </p:txBody>
      </p:sp>
      <p:sp>
        <p:nvSpPr>
          <p:cNvPr id="34" name="Text 31"/>
          <p:cNvSpPr/>
          <p:nvPr/>
        </p:nvSpPr>
        <p:spPr>
          <a:xfrm>
            <a:off x="8412480" y="4892040"/>
            <a:ext cx="594360" cy="2514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FFFFFF"/>
                </a:solidFill>
              </a:rPr>
              <a:t>9 / 13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Chatbot KIE NAKESWAN — Usulan Kenaikan Pangkat Luar Biasa</dc:title>
  <dc:subject>PptxGenJS Presentation</dc:subject>
  <dc:creator>drh. Edi Santosa</dc:creator>
  <cp:lastModifiedBy>drh. Edi Santosa</cp:lastModifiedBy>
  <cp:revision>1</cp:revision>
  <dcterms:created xsi:type="dcterms:W3CDTF">2026-07-20T14:25:03Z</dcterms:created>
  <dcterms:modified xsi:type="dcterms:W3CDTF">2026-07-20T14:25:03Z</dcterms:modified>
</cp:coreProperties>
</file>