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-731520"/>
            <a:ext cx="2926080" cy="2926080"/>
          </a:xfrm>
          <a:prstGeom prst="ellipse">
            <a:avLst/>
          </a:prstGeom>
          <a:solidFill>
            <a:srgbClr val="2C5F2D">
              <a:alpha val="4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772400" y="-365760"/>
            <a:ext cx="2011680" cy="2011680"/>
          </a:xfrm>
          <a:prstGeom prst="ellipse">
            <a:avLst/>
          </a:prstGeom>
          <a:solidFill>
            <a:srgbClr val="97BC62">
              <a:alpha val="3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2801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 KUPS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97BC6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SILVOPASTURA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48640" y="2834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Pada Kelompok Perhutanan Sosial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Provinsi Kalimantan Selatan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4663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Sumber: Dinas Kehutanan Provinsi Kalimantan Selatan — Juli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RINGKASAN DATA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2651760" cy="109728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C5F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25603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Kelompok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Perhutanan Sosial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91840" y="109728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91840" y="1097280"/>
            <a:ext cx="2651760" cy="109728"/>
          </a:xfrm>
          <a:prstGeom prst="rect">
            <a:avLst/>
          </a:prstGeom>
          <a:solidFill>
            <a:srgbClr val="4A7C4B"/>
          </a:solidFill>
          <a:ln/>
        </p:spPr>
      </p:sp>
      <p:sp>
        <p:nvSpPr>
          <p:cNvPr id="10" name="Text 8"/>
          <p:cNvSpPr/>
          <p:nvPr/>
        </p:nvSpPr>
        <p:spPr>
          <a:xfrm>
            <a:off x="3291840" y="137160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4A7C4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241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3383280" y="25603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Ekror Sapi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109728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097280"/>
            <a:ext cx="2651760" cy="109728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4" name="Text 12"/>
          <p:cNvSpPr/>
          <p:nvPr/>
        </p:nvSpPr>
        <p:spPr>
          <a:xfrm>
            <a:off x="6126480" y="137160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97BC6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6217920" y="25603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Ekror Kambing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265176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520440"/>
            <a:ext cx="2651760" cy="914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61188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C5F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4.891</a:t>
            </a:r>
            <a:endParaRPr lang="en-US" sz="4200" dirty="0"/>
          </a:p>
        </p:txBody>
      </p:sp>
      <p:sp>
        <p:nvSpPr>
          <p:cNvPr id="19" name="Text 17"/>
          <p:cNvSpPr/>
          <p:nvPr/>
        </p:nvSpPr>
        <p:spPr>
          <a:xfrm>
            <a:off x="548640" y="43434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Luas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(Hektare)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91840" y="3520440"/>
            <a:ext cx="265176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91840" y="3520440"/>
            <a:ext cx="2651760" cy="91440"/>
          </a:xfrm>
          <a:prstGeom prst="rect">
            <a:avLst/>
          </a:prstGeom>
          <a:solidFill>
            <a:srgbClr val="4A7C4B"/>
          </a:solidFill>
          <a:ln/>
        </p:spPr>
      </p:sp>
      <p:sp>
        <p:nvSpPr>
          <p:cNvPr id="22" name="Text 20"/>
          <p:cNvSpPr/>
          <p:nvPr/>
        </p:nvSpPr>
        <p:spPr>
          <a:xfrm>
            <a:off x="3291840" y="361188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4A7C4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4200" dirty="0"/>
          </a:p>
        </p:txBody>
      </p:sp>
      <p:sp>
        <p:nvSpPr>
          <p:cNvPr id="23" name="Text 21"/>
          <p:cNvSpPr/>
          <p:nvPr/>
        </p:nvSpPr>
        <p:spPr>
          <a:xfrm>
            <a:off x="3383280" y="43434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Kabupaten/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Kota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126480" y="3520440"/>
            <a:ext cx="265176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126480" y="3520440"/>
            <a:ext cx="26517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26" name="Text 24"/>
          <p:cNvSpPr/>
          <p:nvPr/>
        </p:nvSpPr>
        <p:spPr>
          <a:xfrm>
            <a:off x="6126480" y="361188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97BC6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4200" dirty="0"/>
          </a:p>
        </p:txBody>
      </p:sp>
      <p:sp>
        <p:nvSpPr>
          <p:cNvPr id="27" name="Text 25"/>
          <p:cNvSpPr/>
          <p:nvPr/>
        </p:nvSpPr>
        <p:spPr>
          <a:xfrm>
            <a:off x="6217920" y="43434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Skema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Izin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SEBARAN PER KABUPATEN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Tanah Laut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286000" y="1261872"/>
            <a:ext cx="5943600" cy="356616"/>
          </a:xfrm>
          <a:prstGeom prst="rect">
            <a:avLst/>
          </a:prstGeom>
          <a:solidFill>
            <a:srgbClr val="E0E8D8"/>
          </a:solidFill>
          <a:ln/>
        </p:spPr>
      </p:sp>
      <p:sp>
        <p:nvSpPr>
          <p:cNvPr id="6" name="Shape 4"/>
          <p:cNvSpPr/>
          <p:nvPr/>
        </p:nvSpPr>
        <p:spPr>
          <a:xfrm>
            <a:off x="2286000" y="1261872"/>
            <a:ext cx="5943600" cy="356616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7" name="Text 5"/>
          <p:cNvSpPr/>
          <p:nvPr/>
        </p:nvSpPr>
        <p:spPr>
          <a:xfrm>
            <a:off x="8321040" y="118872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423160" y="1261872"/>
            <a:ext cx="566928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kelompok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19202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Hulu Sungai Tengah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286000" y="1993392"/>
            <a:ext cx="5943600" cy="356616"/>
          </a:xfrm>
          <a:prstGeom prst="rect">
            <a:avLst/>
          </a:prstGeom>
          <a:solidFill>
            <a:srgbClr val="E0E8D8"/>
          </a:solidFill>
          <a:ln/>
        </p:spPr>
      </p:sp>
      <p:sp>
        <p:nvSpPr>
          <p:cNvPr id="11" name="Shape 9"/>
          <p:cNvSpPr/>
          <p:nvPr/>
        </p:nvSpPr>
        <p:spPr>
          <a:xfrm>
            <a:off x="2286000" y="1993392"/>
            <a:ext cx="424543" cy="356616"/>
          </a:xfrm>
          <a:prstGeom prst="rect">
            <a:avLst/>
          </a:prstGeom>
          <a:solidFill>
            <a:srgbClr val="4A7C4B"/>
          </a:solidFill>
          <a:ln/>
        </p:spPr>
      </p:sp>
      <p:sp>
        <p:nvSpPr>
          <p:cNvPr id="12" name="Text 10"/>
          <p:cNvSpPr/>
          <p:nvPr/>
        </p:nvSpPr>
        <p:spPr>
          <a:xfrm>
            <a:off x="2801983" y="192024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7C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65760" y="26517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Hulu Sungai Selatan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286000" y="2724912"/>
            <a:ext cx="5943600" cy="356616"/>
          </a:xfrm>
          <a:prstGeom prst="rect">
            <a:avLst/>
          </a:prstGeom>
          <a:solidFill>
            <a:srgbClr val="E0E8D8"/>
          </a:solidFill>
          <a:ln/>
        </p:spPr>
      </p:sp>
      <p:sp>
        <p:nvSpPr>
          <p:cNvPr id="15" name="Shape 13"/>
          <p:cNvSpPr/>
          <p:nvPr/>
        </p:nvSpPr>
        <p:spPr>
          <a:xfrm>
            <a:off x="2286000" y="2724912"/>
            <a:ext cx="424543" cy="356616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6" name="Text 14"/>
          <p:cNvSpPr/>
          <p:nvPr/>
        </p:nvSpPr>
        <p:spPr>
          <a:xfrm>
            <a:off x="2801983" y="265176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65760" y="33832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Tapin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286000" y="3456432"/>
            <a:ext cx="5943600" cy="356616"/>
          </a:xfrm>
          <a:prstGeom prst="rect">
            <a:avLst/>
          </a:prstGeom>
          <a:solidFill>
            <a:srgbClr val="E0E8D8"/>
          </a:solidFill>
          <a:ln/>
        </p:spPr>
      </p:sp>
      <p:sp>
        <p:nvSpPr>
          <p:cNvPr id="19" name="Shape 17"/>
          <p:cNvSpPr/>
          <p:nvPr/>
        </p:nvSpPr>
        <p:spPr>
          <a:xfrm>
            <a:off x="2286000" y="3456432"/>
            <a:ext cx="424543" cy="356616"/>
          </a:xfrm>
          <a:prstGeom prst="rect">
            <a:avLst/>
          </a:prstGeom>
          <a:solidFill>
            <a:srgbClr val="6B7B6B"/>
          </a:solidFill>
          <a:ln/>
        </p:spPr>
      </p:sp>
      <p:sp>
        <p:nvSpPr>
          <p:cNvPr id="20" name="Text 18"/>
          <p:cNvSpPr/>
          <p:nvPr/>
        </p:nvSpPr>
        <p:spPr>
          <a:xfrm>
            <a:off x="2801983" y="338328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65760" y="41148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Kotabaru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286000" y="4187952"/>
            <a:ext cx="5943600" cy="356616"/>
          </a:xfrm>
          <a:prstGeom prst="rect">
            <a:avLst/>
          </a:prstGeom>
          <a:solidFill>
            <a:srgbClr val="E0E8D8"/>
          </a:solidFill>
          <a:ln/>
        </p:spPr>
      </p:sp>
      <p:sp>
        <p:nvSpPr>
          <p:cNvPr id="23" name="Shape 21"/>
          <p:cNvSpPr/>
          <p:nvPr/>
        </p:nvSpPr>
        <p:spPr>
          <a:xfrm>
            <a:off x="2286000" y="4187952"/>
            <a:ext cx="1273629" cy="356616"/>
          </a:xfrm>
          <a:prstGeom prst="rect">
            <a:avLst/>
          </a:prstGeom>
          <a:solidFill>
            <a:srgbClr val="6B8E6B"/>
          </a:solidFill>
          <a:ln/>
        </p:spPr>
      </p:sp>
      <p:sp>
        <p:nvSpPr>
          <p:cNvPr id="24" name="Text 22"/>
          <p:cNvSpPr/>
          <p:nvPr/>
        </p:nvSpPr>
        <p:spPr>
          <a:xfrm>
            <a:off x="3651069" y="4114800"/>
            <a:ext cx="457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B8E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2423160" y="4187952"/>
            <a:ext cx="999309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kelompok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Tanah Laut mendominasi dengan 14 dari 24 kelompok (58%)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DAFTAR KELOMPOK (1 – 12)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68680"/>
          <a:ext cx="8595360" cy="914400"/>
        </p:xfrm>
        <a:graphic>
          <a:graphicData uri="http://schemas.openxmlformats.org/drawingml/2006/table">
            <a:tbl>
              <a:tblPr/>
              <a:tblGrid>
                <a:gridCol w="274320"/>
                <a:gridCol w="1691640"/>
                <a:gridCol w="1371600"/>
                <a:gridCol w="1371600"/>
                <a:gridCol w="548640"/>
                <a:gridCol w="640080"/>
                <a:gridCol w="640080"/>
                <a:gridCol w="146304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Nama Kelompok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Kabupaten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Kecamatan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Skema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Luas (Ha)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Kategori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Ternak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LPHD Batu Tangga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Hulu Sungai Tengah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Batang Alai Timur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BIRU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Berkat Sentosa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Hulu Sungai Selatan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Padang Batung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Lestari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Tapin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Hatungun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LPHD Sungai Bakar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Bajuin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5ekor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Gawi Sabumi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Batu Ampar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3ekor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LPHD Padawanyi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Pelaihari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Suka Makmur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Bajuin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1ekor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Karya Jaya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Bajuin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1ekor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Kariya Jaya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Pelaihari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Kambing 14ekor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Batu Kura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Bajuin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2, Kmb 13ekor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Galam Rimbun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Bajuin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Gunung Birah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Panyipatan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4, Kmb 26ekor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DAFTAR KELOMPOK (13 – 24)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68680"/>
          <a:ext cx="8595360" cy="914400"/>
        </p:xfrm>
        <a:graphic>
          <a:graphicData uri="http://schemas.openxmlformats.org/drawingml/2006/table">
            <a:tbl>
              <a:tblPr/>
              <a:tblGrid>
                <a:gridCol w="274320"/>
                <a:gridCol w="1691640"/>
                <a:gridCol w="1371600"/>
                <a:gridCol w="1371600"/>
                <a:gridCol w="548640"/>
                <a:gridCol w="640080"/>
                <a:gridCol w="640080"/>
                <a:gridCol w="146304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Nama Kelompok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Kabupaten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Kecamatan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Skema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Luas (Ha)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Kategori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Ternak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F2D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Pinang Habang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Sungai Pinang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3ekor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Gapoktan Tamiang Tinggi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Panyipatan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26ekor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Gunung Lurus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Panyipatan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7ekor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Berkat Sekumpul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Pelaihari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EMAS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84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Gapoktan Sumber Kahuripan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Tambang Ulang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2ekor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Bumi Priangan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Pelaihari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10ekor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Ushuluddin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Tambang Ulang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150ekor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Koperasi Gemah Ripah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Jorong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Kmb 38ekor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Bina Jambangan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Kotabaru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Pulau Laut Tengah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5ekor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Tamputuk Citra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Kotabaru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Pamukan Barat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1ekor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KTH Batuah Jaya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Kotabaru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Pamukan Barat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476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BIRU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7ekor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Kel. Tani Gawi Sabumi (II)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Tanah Laut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Batu Ampar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HKM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PERAK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3A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D2D2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Sapi 3ekor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KATEGORI &amp; SKEMA IZIN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972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KATEGORI KUPS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508760"/>
            <a:ext cx="320040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960120" y="150876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783080" y="15087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Produktivitas tinggi, manajemen baik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1920240"/>
            <a:ext cx="320040" cy="320040"/>
          </a:xfrm>
          <a:prstGeom prst="rect">
            <a:avLst/>
          </a:prstGeom>
          <a:solidFill>
            <a:srgbClr val="9CA3AF"/>
          </a:solidFill>
          <a:ln/>
        </p:spPr>
      </p:sp>
      <p:sp>
        <p:nvSpPr>
          <p:cNvPr id="10" name="Text 8"/>
          <p:cNvSpPr/>
          <p:nvPr/>
        </p:nvSpPr>
        <p:spPr>
          <a:xfrm>
            <a:off x="960120" y="192024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PERAK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783080" y="19202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verifikasi masih berjalan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331720"/>
            <a:ext cx="320040" cy="3200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2331720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BIRU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783080" y="23317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Baru diajukan/registrasi awal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663440" y="100584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800600" y="10972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5F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SKEMA IZIN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46320" y="148132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394960" y="148132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 Kelola Masyarakat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46320" y="175564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HKm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394960" y="175564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 Kelola Masyarakat (alternatif)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46320" y="202996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394960" y="202996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Hutan Desa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30428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394960" y="230428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Hutan Tanaman Rakyat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46320" y="2578608"/>
            <a:ext cx="548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394960" y="2578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Hutan Produksi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5F2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DISTRIBUSI KATEGORI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3429000"/>
            <a:ext cx="26517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57200" y="3429000"/>
            <a:ext cx="2651760" cy="914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356616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C9A8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4400" dirty="0"/>
          </a:p>
        </p:txBody>
      </p:sp>
      <p:sp>
        <p:nvSpPr>
          <p:cNvPr id="31" name="Text 29"/>
          <p:cNvSpPr/>
          <p:nvPr/>
        </p:nvSpPr>
        <p:spPr>
          <a:xfrm>
            <a:off x="457200" y="4206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Kelompok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57200" y="448056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EMAS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291840" y="3429000"/>
            <a:ext cx="26517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91840" y="3429000"/>
            <a:ext cx="2651760" cy="91440"/>
          </a:xfrm>
          <a:prstGeom prst="rect">
            <a:avLst/>
          </a:prstGeom>
          <a:solidFill>
            <a:srgbClr val="9CA3AF"/>
          </a:solidFill>
          <a:ln/>
        </p:spPr>
      </p:sp>
      <p:sp>
        <p:nvSpPr>
          <p:cNvPr id="35" name="Text 33"/>
          <p:cNvSpPr/>
          <p:nvPr/>
        </p:nvSpPr>
        <p:spPr>
          <a:xfrm>
            <a:off x="3291840" y="356616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9CA3A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</a:t>
            </a:r>
            <a:endParaRPr lang="en-US" sz="4400" dirty="0"/>
          </a:p>
        </p:txBody>
      </p:sp>
      <p:sp>
        <p:nvSpPr>
          <p:cNvPr id="36" name="Text 34"/>
          <p:cNvSpPr/>
          <p:nvPr/>
        </p:nvSpPr>
        <p:spPr>
          <a:xfrm>
            <a:off x="3291840" y="4206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Kelompok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291840" y="448056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PERAK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3429000"/>
            <a:ext cx="26517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126480" y="3429000"/>
            <a:ext cx="2651760" cy="914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0" name="Text 38"/>
          <p:cNvSpPr/>
          <p:nvPr/>
        </p:nvSpPr>
        <p:spPr>
          <a:xfrm>
            <a:off x="6126480" y="356616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4400" dirty="0"/>
          </a:p>
        </p:txBody>
      </p:sp>
      <p:sp>
        <p:nvSpPr>
          <p:cNvPr id="41" name="Text 39"/>
          <p:cNvSpPr/>
          <p:nvPr/>
        </p:nvSpPr>
        <p:spPr>
          <a:xfrm>
            <a:off x="6126480" y="4206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Kelompok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6126480" y="448056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BIRU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2C5F2D">
              <a:alpha val="5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CATATAN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772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Ternak: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241 sapi + 98 kambing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Skema Dominan: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HKM (Hak Kelola Masyarakat)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Fungsi Kawasan: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HL (Hutan Lindung) &amp; HP (Hutan Produksi)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Kabupaten Terluas: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Kotabaru (476 Ha)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43891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Dinas Kehutanan Provinsi Kalimantan Selatan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4663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Surat No: 500.4.7.14/1757DISHUT/2026 — 7 Juli 2026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KUPS Silvopastura</dc:title>
  <dc:subject>PptxGenJS Presentation</dc:subject>
  <dc:creator>Dinas Kehutanan Kalimantan Selatan</dc:creator>
  <cp:lastModifiedBy>Dinas Kehutanan Kalimantan Selatan</cp:lastModifiedBy>
  <cp:revision>1</cp:revision>
  <dcterms:created xsi:type="dcterms:W3CDTF">2026-07-15T13:01:36Z</dcterms:created>
  <dcterms:modified xsi:type="dcterms:W3CDTF">2026-07-15T13:01:36Z</dcterms:modified>
</cp:coreProperties>
</file>